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80" r:id="rId1"/>
  </p:sldMasterIdLst>
  <p:notesMasterIdLst>
    <p:notesMasterId r:id="rId3"/>
  </p:notesMasterIdLst>
  <p:handoutMasterIdLst>
    <p:handoutMasterId r:id="rId4"/>
  </p:handoutMasterIdLst>
  <p:sldIdLst>
    <p:sldId id="257" r:id="rId2"/>
  </p:sldIdLst>
  <p:sldSz cx="9144000" cy="6858000" type="screen4x3"/>
  <p:notesSz cx="6858000" cy="9947275"/>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89">
          <p15:clr>
            <a:srgbClr val="A4A3A4"/>
          </p15:clr>
        </p15:guide>
        <p15:guide id="2" pos="1912">
          <p15:clr>
            <a:srgbClr val="A4A3A4"/>
          </p15:clr>
        </p15:guide>
      </p15:sldGuideLst>
    </p:ext>
    <p:ext uri="{2D200454-40CA-4A62-9FC3-DE9A4176ACB9}">
      <p15:notesGuideLst xmlns:p15="http://schemas.microsoft.com/office/powerpoint/2012/main">
        <p15:guide id="1" orient="horz" pos="31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280" autoAdjust="0"/>
  </p:normalViewPr>
  <p:slideViewPr>
    <p:cSldViewPr>
      <p:cViewPr varScale="1">
        <p:scale>
          <a:sx n="72" d="100"/>
          <a:sy n="72" d="100"/>
        </p:scale>
        <p:origin x="1776" y="72"/>
      </p:cViewPr>
      <p:guideLst>
        <p:guide orient="horz" pos="289"/>
        <p:guide pos="1912"/>
      </p:guideLst>
    </p:cSldViewPr>
  </p:slideViewPr>
  <p:outlineViewPr>
    <p:cViewPr>
      <p:scale>
        <a:sx n="33" d="100"/>
        <a:sy n="33" d="100"/>
      </p:scale>
      <p:origin x="272" y="0"/>
    </p:cViewPr>
  </p:outlineViewPr>
  <p:notesTextViewPr>
    <p:cViewPr>
      <p:scale>
        <a:sx n="100" d="100"/>
        <a:sy n="100" d="100"/>
      </p:scale>
      <p:origin x="0" y="0"/>
    </p:cViewPr>
  </p:notesTextViewPr>
  <p:sorterViewPr>
    <p:cViewPr>
      <p:scale>
        <a:sx n="170" d="100"/>
        <a:sy n="170" d="100"/>
      </p:scale>
      <p:origin x="0" y="0"/>
    </p:cViewPr>
  </p:sorterViewPr>
  <p:notesViewPr>
    <p:cSldViewPr>
      <p:cViewPr varScale="1">
        <p:scale>
          <a:sx n="53" d="100"/>
          <a:sy n="53" d="100"/>
        </p:scale>
        <p:origin x="-2892" y="-84"/>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NIken\OneDrive%20-%20Office365\Desktop\Pr&#233;sentations\Management%20Report%202017\Copie%20de%20LIASSE-FISCALE%202017%2020.03.2018.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NIken\OneDrive%20-%20Office365\Desktop\Pr&#233;sentations\Management%20Report%202017\Copie%20de%20LIASSE-FISCALE%202017%2020.03.2018.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29"/>
    </mc:Choice>
    <mc:Fallback>
      <c:style val="29"/>
    </mc:Fallback>
  </mc:AlternateContent>
  <c:chart>
    <c:title>
      <c:tx>
        <c:rich>
          <a:bodyPr/>
          <a:lstStyle/>
          <a:p>
            <a:pPr>
              <a:defRPr/>
            </a:pPr>
            <a:r>
              <a:rPr lang="en-US" sz="1100"/>
              <a:t>Chiffre d'affaires (en MDH)</a:t>
            </a:r>
          </a:p>
        </c:rich>
      </c:tx>
      <c:overlay val="0"/>
    </c:title>
    <c:autoTitleDeleted val="0"/>
    <c:plotArea>
      <c:layout/>
      <c:barChart>
        <c:barDir val="col"/>
        <c:grouping val="clustered"/>
        <c:varyColors val="0"/>
        <c:ser>
          <c:idx val="0"/>
          <c:order val="0"/>
          <c:tx>
            <c:strRef>
              <c:f>'[Copie de LIASSE-FISCALE 2017 20.03.2018.xls]Cpc1'!$I$7</c:f>
              <c:strCache>
                <c:ptCount val="1"/>
                <c:pt idx="0">
                  <c:v>Chiffre d'affaires (en KDH)</c:v>
                </c:pt>
              </c:strCache>
            </c:strRef>
          </c:tx>
          <c:sp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c:spPr>
          <c:invertIfNegative val="0"/>
          <c:dLbls>
            <c:spPr>
              <a:noFill/>
              <a:ln>
                <a:noFill/>
              </a:ln>
              <a:effectLst/>
            </c:spPr>
            <c:txPr>
              <a:bodyPr/>
              <a:lstStyle/>
              <a:p>
                <a:pPr>
                  <a:defRPr b="1"/>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'[Copie de LIASSE-FISCALE 2017 20.03.2018.xls]Cpc1'!$J$6:$K$6</c:f>
              <c:numCache>
                <c:formatCode>General</c:formatCode>
                <c:ptCount val="2"/>
                <c:pt idx="0">
                  <c:v>2017</c:v>
                </c:pt>
                <c:pt idx="1">
                  <c:v>2016</c:v>
                </c:pt>
              </c:numCache>
            </c:numRef>
          </c:cat>
          <c:val>
            <c:numRef>
              <c:f>'[Copie de LIASSE-FISCALE 2017 20.03.2018.xls]Cpc1'!$J$7:$K$7</c:f>
              <c:numCache>
                <c:formatCode>_-* #,##0\ _€_-;\-* #,##0\ _€_-;_-* "-"??\ _€_-;_-@_-</c:formatCode>
                <c:ptCount val="2"/>
                <c:pt idx="0">
                  <c:v>511.20383855999995</c:v>
                </c:pt>
                <c:pt idx="1">
                  <c:v>529.78892238000003</c:v>
                </c:pt>
              </c:numCache>
            </c:numRef>
          </c:val>
          <c:extLst>
            <c:ext xmlns:c16="http://schemas.microsoft.com/office/drawing/2014/chart" uri="{C3380CC4-5D6E-409C-BE32-E72D297353CC}">
              <c16:uniqueId val="{00000000-9765-4C85-BCB0-90720782C2D8}"/>
            </c:ext>
          </c:extLst>
        </c:ser>
        <c:dLbls>
          <c:showLegendKey val="0"/>
          <c:showVal val="0"/>
          <c:showCatName val="0"/>
          <c:showSerName val="0"/>
          <c:showPercent val="0"/>
          <c:showBubbleSize val="0"/>
        </c:dLbls>
        <c:gapWidth val="150"/>
        <c:axId val="122000128"/>
        <c:axId val="122001664"/>
      </c:barChart>
      <c:catAx>
        <c:axId val="122000128"/>
        <c:scaling>
          <c:orientation val="minMax"/>
        </c:scaling>
        <c:delete val="0"/>
        <c:axPos val="b"/>
        <c:numFmt formatCode="General" sourceLinked="1"/>
        <c:majorTickMark val="out"/>
        <c:minorTickMark val="none"/>
        <c:tickLblPos val="nextTo"/>
        <c:crossAx val="122001664"/>
        <c:crosses val="autoZero"/>
        <c:auto val="1"/>
        <c:lblAlgn val="ctr"/>
        <c:lblOffset val="100"/>
        <c:noMultiLvlLbl val="0"/>
      </c:catAx>
      <c:valAx>
        <c:axId val="122001664"/>
        <c:scaling>
          <c:orientation val="minMax"/>
          <c:min val="0"/>
        </c:scaling>
        <c:delete val="1"/>
        <c:axPos val="l"/>
        <c:numFmt formatCode="_-* #,##0\ _€_-;\-* #,##0\ _€_-;_-* &quot;-&quot;??\ _€_-;_-@_-" sourceLinked="1"/>
        <c:majorTickMark val="out"/>
        <c:minorTickMark val="none"/>
        <c:tickLblPos val="nextTo"/>
        <c:crossAx val="122000128"/>
        <c:crosses val="autoZero"/>
        <c:crossBetween val="between"/>
      </c:valAx>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29"/>
    </mc:Choice>
    <mc:Fallback>
      <c:style val="29"/>
    </mc:Fallback>
  </mc:AlternateContent>
  <c:chart>
    <c:title>
      <c:tx>
        <c:rich>
          <a:bodyPr/>
          <a:lstStyle/>
          <a:p>
            <a:pPr>
              <a:defRPr/>
            </a:pPr>
            <a:r>
              <a:rPr lang="en-US" sz="1100"/>
              <a:t>Résultat Net</a:t>
            </a:r>
            <a:r>
              <a:rPr lang="en-US" sz="1100" baseline="0"/>
              <a:t> </a:t>
            </a:r>
            <a:r>
              <a:rPr lang="en-US" sz="1100"/>
              <a:t>(en KDH)</a:t>
            </a:r>
          </a:p>
        </c:rich>
      </c:tx>
      <c:layout>
        <c:manualLayout>
          <c:xMode val="edge"/>
          <c:yMode val="edge"/>
          <c:x val="0.1983355959815368"/>
          <c:y val="0"/>
        </c:manualLayout>
      </c:layout>
      <c:overlay val="0"/>
    </c:title>
    <c:autoTitleDeleted val="0"/>
    <c:plotArea>
      <c:layout/>
      <c:barChart>
        <c:barDir val="col"/>
        <c:grouping val="stacked"/>
        <c:varyColors val="0"/>
        <c:ser>
          <c:idx val="0"/>
          <c:order val="0"/>
          <c:tx>
            <c:strRef>
              <c:f>'[Copie de LIASSE-FISCALE 2017 20.03.2018.xls]Cpc1'!$I$17</c:f>
              <c:strCache>
                <c:ptCount val="1"/>
                <c:pt idx="0">
                  <c:v>Résultat Net (en KDH)</c:v>
                </c:pt>
              </c:strCache>
            </c:strRef>
          </c:tx>
          <c:spPr>
            <a:gradFill>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c:spPr>
          <c:invertIfNegative val="0"/>
          <c:dLbls>
            <c:dLbl>
              <c:idx val="0"/>
              <c:layout>
                <c:manualLayout>
                  <c:x val="0"/>
                  <c:y val="-0.3240740740740741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748-4CFB-9FC7-288CAB25B59E}"/>
                </c:ext>
              </c:extLst>
            </c:dLbl>
            <c:dLbl>
              <c:idx val="1"/>
              <c:layout>
                <c:manualLayout>
                  <c:x val="0"/>
                  <c:y val="-0.37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748-4CFB-9FC7-288CAB25B59E}"/>
                </c:ext>
              </c:extLst>
            </c:dLbl>
            <c:spPr>
              <a:noFill/>
              <a:ln>
                <a:noFill/>
              </a:ln>
              <a:effectLst/>
            </c:spPr>
            <c:txPr>
              <a:bodyPr/>
              <a:lstStyle/>
              <a:p>
                <a:pPr>
                  <a:defRPr b="1"/>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'[Copie de LIASSE-FISCALE 2017 20.03.2018.xls]Cpc1'!$J$16:$K$16</c:f>
              <c:numCache>
                <c:formatCode>General</c:formatCode>
                <c:ptCount val="2"/>
                <c:pt idx="0">
                  <c:v>2017</c:v>
                </c:pt>
                <c:pt idx="1">
                  <c:v>2016</c:v>
                </c:pt>
              </c:numCache>
            </c:numRef>
          </c:cat>
          <c:val>
            <c:numRef>
              <c:f>'[Copie de LIASSE-FISCALE 2017 20.03.2018.xls]Cpc1'!$J$17:$K$17</c:f>
              <c:numCache>
                <c:formatCode>_-* #,##0\ _€_-;\-* #,##0\ _€_-;_-* "-"??\ _€_-;_-@_-</c:formatCode>
                <c:ptCount val="2"/>
                <c:pt idx="0">
                  <c:v>65.800744959999975</c:v>
                </c:pt>
                <c:pt idx="1">
                  <c:v>87.217648060000116</c:v>
                </c:pt>
              </c:numCache>
            </c:numRef>
          </c:val>
          <c:extLst>
            <c:ext xmlns:c16="http://schemas.microsoft.com/office/drawing/2014/chart" uri="{C3380CC4-5D6E-409C-BE32-E72D297353CC}">
              <c16:uniqueId val="{00000002-6748-4CFB-9FC7-288CAB25B59E}"/>
            </c:ext>
          </c:extLst>
        </c:ser>
        <c:dLbls>
          <c:showLegendKey val="0"/>
          <c:showVal val="0"/>
          <c:showCatName val="0"/>
          <c:showSerName val="0"/>
          <c:showPercent val="0"/>
          <c:showBubbleSize val="0"/>
        </c:dLbls>
        <c:gapWidth val="150"/>
        <c:overlap val="100"/>
        <c:axId val="122751232"/>
        <c:axId val="122798080"/>
      </c:barChart>
      <c:catAx>
        <c:axId val="122751232"/>
        <c:scaling>
          <c:orientation val="minMax"/>
        </c:scaling>
        <c:delete val="0"/>
        <c:axPos val="b"/>
        <c:numFmt formatCode="General" sourceLinked="1"/>
        <c:majorTickMark val="out"/>
        <c:minorTickMark val="none"/>
        <c:tickLblPos val="nextTo"/>
        <c:crossAx val="122798080"/>
        <c:crosses val="autoZero"/>
        <c:auto val="1"/>
        <c:lblAlgn val="ctr"/>
        <c:lblOffset val="100"/>
        <c:noMultiLvlLbl val="0"/>
      </c:catAx>
      <c:valAx>
        <c:axId val="122798080"/>
        <c:scaling>
          <c:orientation val="minMax"/>
        </c:scaling>
        <c:delete val="1"/>
        <c:axPos val="l"/>
        <c:numFmt formatCode="_-* #,##0\ _€_-;\-* #,##0\ _€_-;_-* &quot;-&quot;??\ _€_-;_-@_-" sourceLinked="1"/>
        <c:majorTickMark val="out"/>
        <c:minorTickMark val="none"/>
        <c:tickLblPos val="nextTo"/>
        <c:crossAx val="122751232"/>
        <c:crosses val="autoZero"/>
        <c:crossBetween val="between"/>
      </c:valAx>
      <c:spPr>
        <a:noFill/>
        <a:ln w="25400">
          <a:noFill/>
        </a:ln>
      </c:spPr>
    </c:plotArea>
    <c:plotVisOnly val="1"/>
    <c:dispBlanksAs val="gap"/>
    <c:showDLblsOverMax val="0"/>
  </c:chart>
  <c:spPr>
    <a:ln w="0">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fr-FR"/>
          </a:p>
        </p:txBody>
      </p:sp>
      <p:sp>
        <p:nvSpPr>
          <p:cNvPr id="14339" name="Rectangle 3"/>
          <p:cNvSpPr>
            <a:spLocks noGrp="1" noChangeArrowheads="1"/>
          </p:cNvSpPr>
          <p:nvPr>
            <p:ph type="dt" sz="quarter"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1A0CE047-C27A-49BD-852A-4B83897E5C7F}" type="datetime1">
              <a:rPr lang="fr-FR"/>
              <a:pPr>
                <a:defRPr/>
              </a:pPr>
              <a:t>02/04/2018</a:t>
            </a:fld>
            <a:endParaRPr lang="fr-FR"/>
          </a:p>
        </p:txBody>
      </p:sp>
      <p:sp>
        <p:nvSpPr>
          <p:cNvPr id="14340" name="Rectangle 4"/>
          <p:cNvSpPr>
            <a:spLocks noGrp="1" noChangeArrowheads="1"/>
          </p:cNvSpPr>
          <p:nvPr>
            <p:ph type="ftr" sz="quarter" idx="2"/>
          </p:nvPr>
        </p:nvSpPr>
        <p:spPr bwMode="auto">
          <a:xfrm>
            <a:off x="0"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fr-FR"/>
          </a:p>
        </p:txBody>
      </p:sp>
      <p:sp>
        <p:nvSpPr>
          <p:cNvPr id="14341" name="Rectangle 5"/>
          <p:cNvSpPr>
            <a:spLocks noGrp="1" noChangeArrowheads="1"/>
          </p:cNvSpPr>
          <p:nvPr>
            <p:ph type="sldNum" sz="quarter" idx="3"/>
          </p:nvPr>
        </p:nvSpPr>
        <p:spPr bwMode="auto">
          <a:xfrm>
            <a:off x="3884613" y="9448800"/>
            <a:ext cx="29718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6858F3E8-D6BE-4A38-8342-B486D2F5FE40}" type="slidenum">
              <a:rPr lang="fr-FR"/>
              <a:pPr>
                <a:defRPr/>
              </a:pPr>
              <a:t>‹N°›</a:t>
            </a:fld>
            <a:endParaRPr lang="fr-FR"/>
          </a:p>
        </p:txBody>
      </p:sp>
    </p:spTree>
    <p:extLst>
      <p:ext uri="{BB962C8B-B14F-4D97-AF65-F5344CB8AC3E}">
        <p14:creationId xmlns:p14="http://schemas.microsoft.com/office/powerpoint/2010/main" val="1213149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pPr>
              <a:defRPr/>
            </a:pPr>
            <a:fld id="{DAA6C003-BF76-4C6C-B57E-875FF118B574}" type="datetimeFigureOut">
              <a:rPr lang="fr-FR"/>
              <a:pPr>
                <a:defRPr/>
              </a:pPr>
              <a:t>02/04/2018</a:t>
            </a:fld>
            <a:endParaRPr lang="fr-FR"/>
          </a:p>
        </p:txBody>
      </p:sp>
      <p:sp>
        <p:nvSpPr>
          <p:cNvPr id="4" name="Espace réservé de l'image des diapositives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724400"/>
            <a:ext cx="5486400" cy="4476750"/>
          </a:xfrm>
          <a:prstGeom prst="rect">
            <a:avLst/>
          </a:prstGeom>
        </p:spPr>
        <p:txBody>
          <a:bodyPr vert="horz" lIns="91440" tIns="45720" rIns="91440" bIns="45720"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a:xfrm>
            <a:off x="3884613" y="9448800"/>
            <a:ext cx="2971800" cy="496888"/>
          </a:xfrm>
          <a:prstGeom prst="rect">
            <a:avLst/>
          </a:prstGeom>
        </p:spPr>
        <p:txBody>
          <a:bodyPr vert="horz" lIns="91440" tIns="45720" rIns="91440" bIns="45720" rtlCol="0" anchor="b"/>
          <a:lstStyle>
            <a:lvl1pPr algn="r">
              <a:defRPr sz="1200"/>
            </a:lvl1pPr>
          </a:lstStyle>
          <a:p>
            <a:pPr>
              <a:defRPr/>
            </a:pPr>
            <a:fld id="{4B43C3F3-B41C-4CA7-B9FC-05334741E04C}" type="slidenum">
              <a:rPr lang="fr-FR"/>
              <a:pPr>
                <a:defRPr/>
              </a:pPr>
              <a:t>‹N°›</a:t>
            </a:fld>
            <a:endParaRPr lang="fr-FR"/>
          </a:p>
        </p:txBody>
      </p:sp>
    </p:spTree>
    <p:extLst>
      <p:ext uri="{BB962C8B-B14F-4D97-AF65-F5344CB8AC3E}">
        <p14:creationId xmlns:p14="http://schemas.microsoft.com/office/powerpoint/2010/main" val="13581784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ce réservé de l'image des diapositives 1"/>
          <p:cNvSpPr>
            <a:spLocks noGrp="1" noRot="1" noChangeAspect="1" noTextEdit="1"/>
          </p:cNvSpPr>
          <p:nvPr>
            <p:ph type="sldImg"/>
          </p:nvPr>
        </p:nvSpPr>
        <p:spPr bwMode="auto">
          <a:xfrm>
            <a:off x="942975" y="746125"/>
            <a:ext cx="4972050" cy="3730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p>
        </p:txBody>
      </p:sp>
      <p:sp>
        <p:nvSpPr>
          <p:cNvPr id="3076"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6534E30-8481-46AA-BCB1-445768E3CF37}" type="slidenum">
              <a:rPr lang="fr-FR" smtClean="0"/>
              <a:pPr eaLnBrk="1" hangingPunct="1"/>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6"/>
            <a:ext cx="7772400" cy="1470025"/>
          </a:xfrm>
          <a:prstGeom prst="rect">
            <a:avLst/>
          </a:prstGeom>
        </p:spPr>
        <p:txBody>
          <a:bodyPr vert="horz"/>
          <a:lstStyle/>
          <a:p>
            <a:r>
              <a:rPr lang="fr-FR"/>
              <a:t>Cliquez et modifiez le titre</a:t>
            </a:r>
          </a:p>
        </p:txBody>
      </p:sp>
      <p:sp>
        <p:nvSpPr>
          <p:cNvPr id="3" name="Sous-titre 2"/>
          <p:cNvSpPr>
            <a:spLocks noGrp="1"/>
          </p:cNvSpPr>
          <p:nvPr>
            <p:ph type="subTitle" idx="1"/>
          </p:nvPr>
        </p:nvSpPr>
        <p:spPr>
          <a:xfrm>
            <a:off x="1371600" y="3886200"/>
            <a:ext cx="6400800" cy="1752600"/>
          </a:xfrm>
          <a:prstGeom prst="rect">
            <a:avLst/>
          </a:prstGeom>
        </p:spPr>
        <p:txBody>
          <a:bodyPr vert="horz"/>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Tree>
    <p:extLst>
      <p:ext uri="{BB962C8B-B14F-4D97-AF65-F5344CB8AC3E}">
        <p14:creationId xmlns:p14="http://schemas.microsoft.com/office/powerpoint/2010/main" val="3963707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vert="horz"/>
          <a:lstStyle/>
          <a:p>
            <a:r>
              <a:rPr lang="fr-FR"/>
              <a:t>Cliquez et modifiez le titre</a:t>
            </a:r>
          </a:p>
        </p:txBody>
      </p:sp>
      <p:sp>
        <p:nvSpPr>
          <p:cNvPr id="3" name="Espace réservé du texte vertical 2"/>
          <p:cNvSpPr>
            <a:spLocks noGrp="1"/>
          </p:cNvSpPr>
          <p:nvPr>
            <p:ph type="body" orient="vert" idx="1"/>
          </p:nvPr>
        </p:nvSpPr>
        <p:spPr>
          <a:xfrm>
            <a:off x="457200" y="1600201"/>
            <a:ext cx="8229600" cy="4525963"/>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272875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a:prstGeom prst="rect">
            <a:avLst/>
          </a:prstGeo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9"/>
            <a:ext cx="6019800" cy="5851525"/>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856858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vert="horz"/>
          <a:lstStyle/>
          <a:p>
            <a:r>
              <a:rPr lang="fr-FR"/>
              <a:t>Cliquez et modifiez le titre</a:t>
            </a:r>
          </a:p>
        </p:txBody>
      </p:sp>
      <p:sp>
        <p:nvSpPr>
          <p:cNvPr id="3" name="Espace réservé du contenu 2"/>
          <p:cNvSpPr>
            <a:spLocks noGrp="1"/>
          </p:cNvSpPr>
          <p:nvPr>
            <p:ph idx="1"/>
          </p:nvPr>
        </p:nvSpPr>
        <p:spPr>
          <a:xfrm>
            <a:off x="457200" y="1600201"/>
            <a:ext cx="8229600" cy="4525963"/>
          </a:xfrm>
          <a:prstGeom prst="rect">
            <a:avLst/>
          </a:prstGeom>
        </p:spPr>
        <p:txBody>
          <a:bodyPr vert="horz"/>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13088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4"/>
            <a:ext cx="7772400" cy="1500187"/>
          </a:xfrm>
          <a:prstGeom prst="rect">
            <a:avLst/>
          </a:prstGeom>
        </p:spPr>
        <p:txBody>
          <a:bodyPr vert="horz"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124140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vert="horz"/>
          <a:lstStyle/>
          <a:p>
            <a:r>
              <a:rPr lang="fr-FR"/>
              <a:t>Cliquez et modifiez le titre</a:t>
            </a:r>
          </a:p>
        </p:txBody>
      </p:sp>
      <p:sp>
        <p:nvSpPr>
          <p:cNvPr id="3" name="Espace réservé du contenu 2"/>
          <p:cNvSpPr>
            <a:spLocks noGrp="1"/>
          </p:cNvSpPr>
          <p:nvPr>
            <p:ph sz="half" idx="1"/>
          </p:nvPr>
        </p:nvSpPr>
        <p:spPr>
          <a:xfrm>
            <a:off x="457200" y="1600201"/>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1"/>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224101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vert="horz"/>
          <a:lstStyle>
            <a:lvl1pPr>
              <a:defRPr/>
            </a:lvl1pPr>
          </a:lstStyle>
          <a:p>
            <a:r>
              <a:rPr lang="fr-FR"/>
              <a:t>Cliquez et modifiez le titre</a:t>
            </a:r>
          </a:p>
        </p:txBody>
      </p:sp>
      <p:sp>
        <p:nvSpPr>
          <p:cNvPr id="3" name="Espace réservé du texte 2"/>
          <p:cNvSpPr>
            <a:spLocks noGrp="1"/>
          </p:cNvSpPr>
          <p:nvPr>
            <p:ph type="body" idx="1"/>
          </p:nvPr>
        </p:nvSpPr>
        <p:spPr>
          <a:xfrm>
            <a:off x="457201"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1"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6"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231516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vert="horz"/>
          <a:lstStyle/>
          <a:p>
            <a:r>
              <a:rPr lang="fr-FR"/>
              <a:t>Cliquez et modifiez le titre</a:t>
            </a:r>
          </a:p>
        </p:txBody>
      </p:sp>
    </p:spTree>
    <p:extLst>
      <p:ext uri="{BB962C8B-B14F-4D97-AF65-F5344CB8AC3E}">
        <p14:creationId xmlns:p14="http://schemas.microsoft.com/office/powerpoint/2010/main" val="1396228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2674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a:prstGeom prst="rect">
            <a:avLst/>
          </a:prstGeom>
        </p:spPr>
        <p:txBody>
          <a:bodyPr vert="horz"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1"/>
            <a:ext cx="5111751"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435101"/>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362940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a:prstGeom prst="rect">
            <a:avLst/>
          </a:prstGeom>
        </p:spPr>
        <p:txBody>
          <a:bodyPr vert="horz"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9"/>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359473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81" r:id="rId1"/>
    <p:sldLayoutId id="2147483982" r:id="rId2"/>
    <p:sldLayoutId id="2147483983" r:id="rId3"/>
    <p:sldLayoutId id="2147483984" r:id="rId4"/>
    <p:sldLayoutId id="2147483985" r:id="rId5"/>
    <p:sldLayoutId id="2147483986" r:id="rId6"/>
    <p:sldLayoutId id="2147483987" r:id="rId7"/>
    <p:sldLayoutId id="2147483988" r:id="rId8"/>
    <p:sldLayoutId id="2147483989" r:id="rId9"/>
    <p:sldLayoutId id="2147483990" r:id="rId10"/>
    <p:sldLayoutId id="2147483991"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111" charset="-128"/>
          <a:cs typeface="+mj-cs"/>
        </a:defRPr>
      </a:lvl1pPr>
      <a:lvl2pPr algn="ctr" defTabSz="457200" rtl="0" eaLnBrk="0" fontAlgn="base" hangingPunct="0">
        <a:spcBef>
          <a:spcPct val="0"/>
        </a:spcBef>
        <a:spcAft>
          <a:spcPct val="0"/>
        </a:spcAft>
        <a:defRPr sz="4400">
          <a:solidFill>
            <a:schemeClr val="tx1"/>
          </a:solidFill>
          <a:latin typeface="Calibri" pitchFamily="-111" charset="0"/>
          <a:ea typeface="ＭＳ Ｐゴシック" pitchFamily="-111" charset="-128"/>
        </a:defRPr>
      </a:lvl2pPr>
      <a:lvl3pPr algn="ctr" defTabSz="457200" rtl="0" eaLnBrk="0" fontAlgn="base" hangingPunct="0">
        <a:spcBef>
          <a:spcPct val="0"/>
        </a:spcBef>
        <a:spcAft>
          <a:spcPct val="0"/>
        </a:spcAft>
        <a:defRPr sz="4400">
          <a:solidFill>
            <a:schemeClr val="tx1"/>
          </a:solidFill>
          <a:latin typeface="Calibri" pitchFamily="-111" charset="0"/>
          <a:ea typeface="ＭＳ Ｐゴシック" pitchFamily="-111" charset="-128"/>
        </a:defRPr>
      </a:lvl3pPr>
      <a:lvl4pPr algn="ctr" defTabSz="457200" rtl="0" eaLnBrk="0" fontAlgn="base" hangingPunct="0">
        <a:spcBef>
          <a:spcPct val="0"/>
        </a:spcBef>
        <a:spcAft>
          <a:spcPct val="0"/>
        </a:spcAft>
        <a:defRPr sz="4400">
          <a:solidFill>
            <a:schemeClr val="tx1"/>
          </a:solidFill>
          <a:latin typeface="Calibri" pitchFamily="-111" charset="0"/>
          <a:ea typeface="ＭＳ Ｐゴシック" pitchFamily="-111" charset="-128"/>
        </a:defRPr>
      </a:lvl4pPr>
      <a:lvl5pPr algn="ctr" defTabSz="457200" rtl="0" eaLnBrk="0" fontAlgn="base" hangingPunct="0">
        <a:spcBef>
          <a:spcPct val="0"/>
        </a:spcBef>
        <a:spcAft>
          <a:spcPct val="0"/>
        </a:spcAft>
        <a:defRPr sz="4400">
          <a:solidFill>
            <a:schemeClr val="tx1"/>
          </a:solidFill>
          <a:latin typeface="Calibri" pitchFamily="-111" charset="0"/>
          <a:ea typeface="ＭＳ Ｐゴシック" pitchFamily="-111" charset="-128"/>
        </a:defRPr>
      </a:lvl5pPr>
      <a:lvl6pPr marL="457200" algn="ctr" defTabSz="457200" rtl="0" fontAlgn="base">
        <a:spcBef>
          <a:spcPct val="0"/>
        </a:spcBef>
        <a:spcAft>
          <a:spcPct val="0"/>
        </a:spcAft>
        <a:defRPr sz="4400">
          <a:solidFill>
            <a:schemeClr val="tx1"/>
          </a:solidFill>
          <a:latin typeface="Calibri" pitchFamily="-111" charset="0"/>
          <a:ea typeface="ＭＳ Ｐゴシック" pitchFamily="-111" charset="-128"/>
        </a:defRPr>
      </a:lvl6pPr>
      <a:lvl7pPr marL="914400" algn="ctr" defTabSz="457200" rtl="0" fontAlgn="base">
        <a:spcBef>
          <a:spcPct val="0"/>
        </a:spcBef>
        <a:spcAft>
          <a:spcPct val="0"/>
        </a:spcAft>
        <a:defRPr sz="4400">
          <a:solidFill>
            <a:schemeClr val="tx1"/>
          </a:solidFill>
          <a:latin typeface="Calibri" pitchFamily="-111" charset="0"/>
          <a:ea typeface="ＭＳ Ｐゴシック" pitchFamily="-111" charset="-128"/>
        </a:defRPr>
      </a:lvl7pPr>
      <a:lvl8pPr marL="1371600" algn="ctr" defTabSz="457200" rtl="0" fontAlgn="base">
        <a:spcBef>
          <a:spcPct val="0"/>
        </a:spcBef>
        <a:spcAft>
          <a:spcPct val="0"/>
        </a:spcAft>
        <a:defRPr sz="4400">
          <a:solidFill>
            <a:schemeClr val="tx1"/>
          </a:solidFill>
          <a:latin typeface="Calibri" pitchFamily="-111" charset="0"/>
          <a:ea typeface="ＭＳ Ｐゴシック" pitchFamily="-111" charset="-128"/>
        </a:defRPr>
      </a:lvl8pPr>
      <a:lvl9pPr marL="1828800" algn="ctr" defTabSz="457200" rtl="0" fontAlgn="base">
        <a:spcBef>
          <a:spcPct val="0"/>
        </a:spcBef>
        <a:spcAft>
          <a:spcPct val="0"/>
        </a:spcAft>
        <a:defRPr sz="4400">
          <a:solidFill>
            <a:schemeClr val="tx1"/>
          </a:solidFill>
          <a:latin typeface="Calibri" pitchFamily="-111" charset="0"/>
          <a:ea typeface="ＭＳ Ｐゴシック" pitchFamily="-111"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11" charset="-128"/>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11"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11"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1"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hyperlink" Target="mailto:niken@hikm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1" y="0"/>
            <a:ext cx="6491817" cy="351235"/>
          </a:xfrm>
          <a:prstGeom prst="rect">
            <a:avLst/>
          </a:prstGeom>
          <a:solidFill>
            <a:srgbClr val="FF0000"/>
          </a:solidFill>
          <a:ln>
            <a:noFill/>
          </a:ln>
          <a:extLst/>
        </p:spPr>
        <p:txBody>
          <a:bodyPr wrap="none" anchor="ctr"/>
          <a:lstStyle/>
          <a:p>
            <a:r>
              <a:rPr lang="fr-FR" sz="1400" b="1" dirty="0">
                <a:solidFill>
                  <a:schemeClr val="bg1"/>
                </a:solidFill>
                <a:latin typeface="Century Gothic" pitchFamily="34" charset="0"/>
              </a:rPr>
              <a:t>COMMUNIQUE SUR LES RESULTATS ANNUELS 2017</a:t>
            </a: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2382"/>
            <a:ext cx="1763688" cy="456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Text Box 622"/>
          <p:cNvSpPr txBox="1">
            <a:spLocks noChangeArrowheads="1"/>
          </p:cNvSpPr>
          <p:nvPr/>
        </p:nvSpPr>
        <p:spPr bwMode="auto">
          <a:xfrm>
            <a:off x="539552" y="6236295"/>
            <a:ext cx="633670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spcBef>
                <a:spcPct val="50000"/>
              </a:spcBef>
              <a:defRPr/>
            </a:pPr>
            <a:r>
              <a:rPr lang="fr-FR" sz="1050" dirty="0">
                <a:latin typeface="Century Gothic" panose="020B0502020202020204" pitchFamily="34" charset="0"/>
              </a:rPr>
              <a:t>Le Conseil d’administration a décidé  de soumettre les comptes à l’approbation de la prochaine assemblée générale ordinaire des actionnaires dont la date a été fixée pour le Jeudi 10 Mai 2018.</a:t>
            </a:r>
          </a:p>
        </p:txBody>
      </p:sp>
      <p:sp>
        <p:nvSpPr>
          <p:cNvPr id="5" name="Text Box 5"/>
          <p:cNvSpPr txBox="1">
            <a:spLocks noChangeArrowheads="1"/>
          </p:cNvSpPr>
          <p:nvPr/>
        </p:nvSpPr>
        <p:spPr bwMode="auto">
          <a:xfrm>
            <a:off x="539552" y="1988840"/>
            <a:ext cx="3035300" cy="263791"/>
          </a:xfrm>
          <a:prstGeom prst="rect">
            <a:avLst/>
          </a:prstGeom>
          <a:solidFill>
            <a:srgbClr val="FF0000"/>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46800" rIns="90000" bIns="46800">
            <a:spAutoFit/>
          </a:bodyPr>
          <a:lstStyle/>
          <a:p>
            <a:pPr>
              <a:spcBef>
                <a:spcPct val="50000"/>
              </a:spcBef>
              <a:defRPr/>
            </a:pPr>
            <a:r>
              <a:rPr lang="fr-FR" sz="1100" b="1" dirty="0">
                <a:latin typeface="Century Gothic" panose="020B0502020202020204" pitchFamily="34" charset="0"/>
              </a:rPr>
              <a:t>Evolution des résultats en 2017</a:t>
            </a:r>
          </a:p>
        </p:txBody>
      </p:sp>
      <p:sp>
        <p:nvSpPr>
          <p:cNvPr id="6" name="Text Box 5"/>
          <p:cNvSpPr txBox="1">
            <a:spLocks noChangeArrowheads="1"/>
          </p:cNvSpPr>
          <p:nvPr/>
        </p:nvSpPr>
        <p:spPr bwMode="auto">
          <a:xfrm>
            <a:off x="539552" y="4070784"/>
            <a:ext cx="3073400" cy="263791"/>
          </a:xfrm>
          <a:prstGeom prst="rect">
            <a:avLst/>
          </a:prstGeom>
          <a:solidFill>
            <a:srgbClr val="FF0000"/>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46800" rIns="90000" bIns="46800">
            <a:spAutoFit/>
          </a:bodyPr>
          <a:lstStyle/>
          <a:p>
            <a:pPr>
              <a:spcBef>
                <a:spcPct val="50000"/>
              </a:spcBef>
              <a:defRPr/>
            </a:pPr>
            <a:r>
              <a:rPr lang="fr-FR" sz="1100" b="1" dirty="0">
                <a:latin typeface="Century Gothic" panose="020B0502020202020204" pitchFamily="34" charset="0"/>
              </a:rPr>
              <a:t>Perspectives 2018</a:t>
            </a:r>
          </a:p>
        </p:txBody>
      </p:sp>
      <p:sp>
        <p:nvSpPr>
          <p:cNvPr id="7" name="Text Box 5"/>
          <p:cNvSpPr txBox="1">
            <a:spLocks noChangeArrowheads="1"/>
          </p:cNvSpPr>
          <p:nvPr/>
        </p:nvSpPr>
        <p:spPr bwMode="auto">
          <a:xfrm>
            <a:off x="539552" y="4857550"/>
            <a:ext cx="3071284" cy="263791"/>
          </a:xfrm>
          <a:prstGeom prst="rect">
            <a:avLst/>
          </a:prstGeom>
          <a:solidFill>
            <a:srgbClr val="FF0000"/>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46800" rIns="90000" bIns="46800">
            <a:spAutoFit/>
          </a:bodyPr>
          <a:lstStyle/>
          <a:p>
            <a:pPr>
              <a:spcBef>
                <a:spcPct val="50000"/>
              </a:spcBef>
              <a:defRPr/>
            </a:pPr>
            <a:r>
              <a:rPr lang="fr-FR" sz="1100" b="1" dirty="0">
                <a:latin typeface="Century Gothic" panose="020B0502020202020204" pitchFamily="34" charset="0"/>
              </a:rPr>
              <a:t>Affectation des résultats</a:t>
            </a:r>
          </a:p>
        </p:txBody>
      </p:sp>
      <p:sp>
        <p:nvSpPr>
          <p:cNvPr id="8" name="Text Box 5"/>
          <p:cNvSpPr txBox="1">
            <a:spLocks noChangeArrowheads="1"/>
          </p:cNvSpPr>
          <p:nvPr/>
        </p:nvSpPr>
        <p:spPr bwMode="auto">
          <a:xfrm>
            <a:off x="539552" y="5973521"/>
            <a:ext cx="3071283" cy="263791"/>
          </a:xfrm>
          <a:prstGeom prst="rect">
            <a:avLst/>
          </a:prstGeom>
          <a:solidFill>
            <a:srgbClr val="FF0000"/>
          </a:solidFill>
          <a:ln>
            <a:noFill/>
            <a:headEnd/>
            <a:tailEnd/>
          </a:ln>
        </p:spPr>
        <p:style>
          <a:lnRef idx="2">
            <a:schemeClr val="accent3">
              <a:shade val="50000"/>
            </a:schemeClr>
          </a:lnRef>
          <a:fillRef idx="1">
            <a:schemeClr val="accent3"/>
          </a:fillRef>
          <a:effectRef idx="0">
            <a:schemeClr val="accent3"/>
          </a:effectRef>
          <a:fontRef idx="minor">
            <a:schemeClr val="lt1"/>
          </a:fontRef>
        </p:style>
        <p:txBody>
          <a:bodyPr lIns="90000" tIns="46800" rIns="90000" bIns="46800">
            <a:spAutoFit/>
          </a:bodyPr>
          <a:lstStyle/>
          <a:p>
            <a:pPr>
              <a:spcBef>
                <a:spcPct val="50000"/>
              </a:spcBef>
              <a:defRPr/>
            </a:pPr>
            <a:r>
              <a:rPr lang="fr-FR" sz="1100" b="1" dirty="0">
                <a:latin typeface="Century Gothic" panose="020B0502020202020204" pitchFamily="34" charset="0"/>
              </a:rPr>
              <a:t>Prochaine Echéance</a:t>
            </a:r>
          </a:p>
        </p:txBody>
      </p:sp>
      <p:sp>
        <p:nvSpPr>
          <p:cNvPr id="2" name="ZoneTexte 1"/>
          <p:cNvSpPr txBox="1"/>
          <p:nvPr/>
        </p:nvSpPr>
        <p:spPr>
          <a:xfrm>
            <a:off x="107294" y="386080"/>
            <a:ext cx="8882146" cy="730969"/>
          </a:xfrm>
          <a:prstGeom prst="rect">
            <a:avLst/>
          </a:prstGeom>
          <a:noFill/>
        </p:spPr>
        <p:txBody>
          <a:bodyPr wrap="square" rtlCol="0">
            <a:spAutoFit/>
          </a:bodyPr>
          <a:lstStyle/>
          <a:p>
            <a:pPr algn="ctr" eaLnBrk="1" hangingPunct="1">
              <a:defRPr/>
            </a:pPr>
            <a:r>
              <a:rPr lang="fr-FR" sz="1050" dirty="0">
                <a:latin typeface="Century Gothic" panose="020B0502020202020204" pitchFamily="34" charset="0"/>
              </a:rPr>
              <a:t>Société Anonyme au capital de 100.000.000,00 de Dirhams</a:t>
            </a:r>
          </a:p>
          <a:p>
            <a:pPr algn="ctr" eaLnBrk="1" hangingPunct="1">
              <a:defRPr/>
            </a:pPr>
            <a:r>
              <a:rPr lang="fr-FR" sz="1050" dirty="0">
                <a:latin typeface="Century Gothic" panose="020B0502020202020204" pitchFamily="34" charset="0"/>
              </a:rPr>
              <a:t>Siège social et usine: Zone Industrielle du Sahel - Rue N° 7 - B.P. 96/97 - 26 400 HAD-SOUALEM</a:t>
            </a:r>
          </a:p>
          <a:p>
            <a:pPr algn="ctr" eaLnBrk="1" hangingPunct="1">
              <a:defRPr/>
            </a:pPr>
            <a:r>
              <a:rPr lang="fr-FR" sz="1050" dirty="0">
                <a:latin typeface="Century Gothic" panose="020B0502020202020204" pitchFamily="34" charset="0"/>
              </a:rPr>
              <a:t>Registre de commerce N° 1513 BERRECHID</a:t>
            </a:r>
            <a:endParaRPr lang="fr-FR" sz="1050" b="1" dirty="0">
              <a:latin typeface="Century Gothic" panose="020B0502020202020204" pitchFamily="34" charset="0"/>
            </a:endParaRPr>
          </a:p>
          <a:p>
            <a:pPr algn="ctr"/>
            <a:r>
              <a:rPr lang="fr-FR" sz="1000" b="1" dirty="0"/>
              <a:t>Responsable de Déontologie et de la Communication financière</a:t>
            </a:r>
            <a:r>
              <a:rPr lang="fr-FR" sz="1000" dirty="0"/>
              <a:t> : </a:t>
            </a:r>
            <a:r>
              <a:rPr lang="fr-FR" sz="1000" b="1" dirty="0"/>
              <a:t>Naoual IKEN : </a:t>
            </a:r>
            <a:r>
              <a:rPr lang="fr-FR" sz="1000" u="sng" dirty="0">
                <a:hlinkClick r:id="rId4"/>
              </a:rPr>
              <a:t>niken@hikma.com</a:t>
            </a:r>
            <a:endParaRPr lang="fr-FR" sz="1000" dirty="0"/>
          </a:p>
        </p:txBody>
      </p:sp>
      <p:sp>
        <p:nvSpPr>
          <p:cNvPr id="4" name="ZoneTexte 3"/>
          <p:cNvSpPr txBox="1"/>
          <p:nvPr/>
        </p:nvSpPr>
        <p:spPr>
          <a:xfrm>
            <a:off x="2843808" y="2348880"/>
            <a:ext cx="3648010" cy="369332"/>
          </a:xfrm>
          <a:prstGeom prst="rect">
            <a:avLst/>
          </a:prstGeom>
          <a:noFill/>
        </p:spPr>
        <p:txBody>
          <a:bodyPr wrap="square" rtlCol="0">
            <a:spAutoFit/>
          </a:bodyPr>
          <a:lstStyle/>
          <a:p>
            <a:endParaRPr lang="fr-FR" dirty="0"/>
          </a:p>
        </p:txBody>
      </p:sp>
      <p:sp>
        <p:nvSpPr>
          <p:cNvPr id="9" name="ZoneTexte 8"/>
          <p:cNvSpPr txBox="1"/>
          <p:nvPr/>
        </p:nvSpPr>
        <p:spPr>
          <a:xfrm>
            <a:off x="539552" y="2305687"/>
            <a:ext cx="5832648" cy="1627369"/>
          </a:xfrm>
          <a:prstGeom prst="rect">
            <a:avLst/>
          </a:prstGeom>
          <a:noFill/>
        </p:spPr>
        <p:txBody>
          <a:bodyPr wrap="square" rtlCol="0">
            <a:spAutoFit/>
          </a:bodyPr>
          <a:lstStyle/>
          <a:p>
            <a:pPr algn="just" eaLnBrk="1" hangingPunct="1">
              <a:spcBef>
                <a:spcPct val="50000"/>
              </a:spcBef>
              <a:defRPr/>
            </a:pPr>
            <a:r>
              <a:rPr lang="fr-FR" sz="1050" dirty="0">
                <a:latin typeface="Century Gothic" panose="020B0502020202020204" pitchFamily="34" charset="0"/>
              </a:rPr>
              <a:t>Le résultat net s’élève à 65 millions de dirhams en 2017, en baisse de 25%, par rapport à l’année 2016.</a:t>
            </a:r>
          </a:p>
          <a:p>
            <a:pPr algn="just" eaLnBrk="1" hangingPunct="1">
              <a:spcBef>
                <a:spcPct val="50000"/>
              </a:spcBef>
              <a:defRPr/>
            </a:pPr>
            <a:r>
              <a:rPr lang="fr-FR" sz="1050" dirty="0">
                <a:latin typeface="Century Gothic" panose="020B0502020202020204" pitchFamily="34" charset="0"/>
              </a:rPr>
              <a:t>Cette baisse s’explique principalement par :</a:t>
            </a:r>
          </a:p>
          <a:p>
            <a:pPr marL="171450" lvl="0" indent="-171450">
              <a:buFontTx/>
              <a:buChar char="-"/>
            </a:pPr>
            <a:r>
              <a:rPr lang="fr-FR" sz="1050" dirty="0">
                <a:latin typeface="Century Gothic" panose="020B0502020202020204" pitchFamily="34" charset="0"/>
              </a:rPr>
              <a:t>Une baisse du chiffre d’affaires du marché privé de 26%, suite à une compétitivité accrue sur certains segments.</a:t>
            </a:r>
          </a:p>
          <a:p>
            <a:pPr marL="171450" lvl="0" indent="-171450">
              <a:buFontTx/>
              <a:buChar char="-"/>
            </a:pPr>
            <a:r>
              <a:rPr lang="fr-FR" sz="1050" dirty="0">
                <a:latin typeface="Century Gothic" panose="020B0502020202020204" pitchFamily="34" charset="0"/>
              </a:rPr>
              <a:t>Un changement de mix des ventes marqué par une augmentation du chiffre d’affaires des marchés publics en 2017. Il est à rappeler que les prix de vente des marchés publics sont inférieurs à ceux du marché privé.</a:t>
            </a:r>
          </a:p>
          <a:p>
            <a:pPr marL="171450" lvl="0" indent="-171450">
              <a:buFontTx/>
              <a:buChar char="-"/>
            </a:pPr>
            <a:r>
              <a:rPr lang="fr-FR" sz="1050" dirty="0">
                <a:latin typeface="Century Gothic" panose="020B0502020202020204" pitchFamily="34" charset="0"/>
              </a:rPr>
              <a:t>Une diminution des charges financières au titre de l’exercice 2017.</a:t>
            </a:r>
          </a:p>
        </p:txBody>
      </p:sp>
      <p:sp>
        <p:nvSpPr>
          <p:cNvPr id="37" name="ZoneTexte 36"/>
          <p:cNvSpPr txBox="1"/>
          <p:nvPr/>
        </p:nvSpPr>
        <p:spPr>
          <a:xfrm>
            <a:off x="539552" y="4453564"/>
            <a:ext cx="6336704" cy="253916"/>
          </a:xfrm>
          <a:prstGeom prst="rect">
            <a:avLst/>
          </a:prstGeom>
          <a:noFill/>
        </p:spPr>
        <p:txBody>
          <a:bodyPr wrap="square" rtlCol="0">
            <a:spAutoFit/>
          </a:bodyPr>
          <a:lstStyle/>
          <a:p>
            <a:pPr algn="just"/>
            <a:r>
              <a:rPr lang="fr-FR" sz="1050" dirty="0">
                <a:latin typeface="Century Gothic" panose="020B0502020202020204" pitchFamily="34" charset="0"/>
              </a:rPr>
              <a:t>Le volume d’activité global devrait connaître une stagnation au cours de l’année 2018.</a:t>
            </a:r>
          </a:p>
        </p:txBody>
      </p:sp>
      <p:sp>
        <p:nvSpPr>
          <p:cNvPr id="47" name="ZoneTexte 46"/>
          <p:cNvSpPr txBox="1"/>
          <p:nvPr/>
        </p:nvSpPr>
        <p:spPr>
          <a:xfrm>
            <a:off x="539552" y="5300191"/>
            <a:ext cx="6336704" cy="577081"/>
          </a:xfrm>
          <a:prstGeom prst="rect">
            <a:avLst/>
          </a:prstGeom>
          <a:noFill/>
        </p:spPr>
        <p:txBody>
          <a:bodyPr wrap="square" rtlCol="0">
            <a:spAutoFit/>
          </a:bodyPr>
          <a:lstStyle/>
          <a:p>
            <a:pPr algn="just"/>
            <a:r>
              <a:rPr lang="fr-FR" sz="1050" dirty="0">
                <a:latin typeface="Century Gothic" panose="020B0502020202020204" pitchFamily="34" charset="0"/>
              </a:rPr>
              <a:t>Compte tenu du résultat dégagé durant l’exercice 2017, le Conseil d’Administration a décidé de proposer à l’Assemblée Générale Ordinaire des actionnaires, l’affectation du résultat net (65 800 744,96 DH) au compte Report à nouveau.</a:t>
            </a:r>
          </a:p>
        </p:txBody>
      </p:sp>
      <p:sp>
        <p:nvSpPr>
          <p:cNvPr id="10" name="ZoneTexte 9"/>
          <p:cNvSpPr txBox="1"/>
          <p:nvPr/>
        </p:nvSpPr>
        <p:spPr>
          <a:xfrm>
            <a:off x="509605" y="1267743"/>
            <a:ext cx="6078619" cy="577081"/>
          </a:xfrm>
          <a:prstGeom prst="rect">
            <a:avLst/>
          </a:prstGeom>
          <a:noFill/>
        </p:spPr>
        <p:txBody>
          <a:bodyPr wrap="square" rtlCol="0">
            <a:spAutoFit/>
          </a:bodyPr>
          <a:lstStyle/>
          <a:p>
            <a:pPr algn="just"/>
            <a:r>
              <a:rPr lang="fr-FR" sz="1050" dirty="0">
                <a:latin typeface="Century Gothic" panose="020B0502020202020204" pitchFamily="34" charset="0"/>
              </a:rPr>
              <a:t>Le Conseil d’Administration de Promopharm S.A s’est réuni le 27 Mars 2018, sous la présidence de Dr SALAH M.MAWAJDEH en vue d’examiner l’activité de l’entreprise et d’arrêter les comptes de l’exercice allant du 01 janvier au 31 décembre 2017.</a:t>
            </a:r>
          </a:p>
        </p:txBody>
      </p:sp>
      <p:graphicFrame>
        <p:nvGraphicFramePr>
          <p:cNvPr id="19" name="Graphique 18"/>
          <p:cNvGraphicFramePr>
            <a:graphicFrameLocks/>
          </p:cNvGraphicFramePr>
          <p:nvPr>
            <p:extLst>
              <p:ext uri="{D42A27DB-BD31-4B8C-83A1-F6EECF244321}">
                <p14:modId xmlns:p14="http://schemas.microsoft.com/office/powerpoint/2010/main" val="1094704504"/>
              </p:ext>
            </p:extLst>
          </p:nvPr>
        </p:nvGraphicFramePr>
        <p:xfrm>
          <a:off x="6904831" y="1204224"/>
          <a:ext cx="2124075" cy="278976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Graphique 19"/>
          <p:cNvGraphicFramePr>
            <a:graphicFrameLocks/>
          </p:cNvGraphicFramePr>
          <p:nvPr>
            <p:extLst>
              <p:ext uri="{D42A27DB-BD31-4B8C-83A1-F6EECF244321}">
                <p14:modId xmlns:p14="http://schemas.microsoft.com/office/powerpoint/2010/main" val="3586089964"/>
              </p:ext>
            </p:extLst>
          </p:nvPr>
        </p:nvGraphicFramePr>
        <p:xfrm>
          <a:off x="6876256" y="4013040"/>
          <a:ext cx="2209800" cy="2499784"/>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3454</TotalTime>
  <Words>241</Words>
  <Application>Microsoft Office PowerPoint</Application>
  <PresentationFormat>Affichage à l'écran (4:3)</PresentationFormat>
  <Paragraphs>23</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ＭＳ Ｐゴシック</vt:lpstr>
      <vt:lpstr>Arial</vt:lpstr>
      <vt:lpstr>Calibri</vt:lpstr>
      <vt:lpstr>Century Gothic</vt:lpstr>
      <vt:lpstr>Thème Office</vt:lpstr>
      <vt:lpstr>Présentation PowerPoint</vt:lpstr>
    </vt:vector>
  </TitlesOfParts>
  <Company>SALUS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Salus</dc:title>
  <dc:creator>AhL</dc:creator>
  <cp:lastModifiedBy>Naoual Iken</cp:lastModifiedBy>
  <cp:revision>102</cp:revision>
  <cp:lastPrinted>2010-03-26T12:45:25Z</cp:lastPrinted>
  <dcterms:created xsi:type="dcterms:W3CDTF">2010-03-26T09:21:51Z</dcterms:created>
  <dcterms:modified xsi:type="dcterms:W3CDTF">2018-04-02T08:07:14Z</dcterms:modified>
</cp:coreProperties>
</file>